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Old Standard TT"/>
      <p:regular r:id="rId39"/>
      <p:bold r:id="rId40"/>
      <p: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ldStandardTT-bold.fntdata"/><Relationship Id="rId20" Type="http://schemas.openxmlformats.org/officeDocument/2006/relationships/slide" Target="slides/slide15.xml"/><Relationship Id="rId41" Type="http://schemas.openxmlformats.org/officeDocument/2006/relationships/font" Target="fonts/OldStandardT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OldStandardTT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d59ded3fa_0_10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d59ded3f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d59ded3fa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d59ded3f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d59ded3fa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d59ded3f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4cb2b1904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24cb2b190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d59ded3fa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d59ded3f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d59ded3fa_0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d59ded3f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24cb2b1904_0_5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24cb2b190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24cb2b1904_0_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24cb2b190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24cb2b1904_0_6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24cb2b190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24cb2b1904_0_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24cb2b190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24cb2b1904_0_7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24cb2b190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4cb2b1904_0_8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24cb2b190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4cb2b1904_0_8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24cb2b190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4cb2b1904_0_9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4cb2b190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d59ded3fa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1d59ded3f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d59ded3fa_0_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1d59ded3f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d59ded3fa_0_5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1d59ded3f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1d59ded3fa_0_5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1d59ded3f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1d59ded3fa_0_6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1d59ded3f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1d59ded3fa_0_6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1d59ded3f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4cb2b1904_0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4cb2b190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273aac9d12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273aac9d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273aac9d12_1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273aac9d1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6f90357f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c6f9035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73aac9d12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273aac9d1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41c17dedb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141c17ded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d59ded3fa_0_9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d59ded3f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90357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9035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4cb2b1904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4cb2b190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41c17dedb_1_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41c17dedb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d59ded3fa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d59ded3f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800"/>
              <a:t>Wyniki ankiety dla uczniów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00"/>
              <a:t>Szkoła Podstawowa nr 3 im. H. Brodatego w Złotoryi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197525" y="3840650"/>
            <a:ext cx="8756100" cy="787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chemeClr val="lt1"/>
                </a:solidFill>
              </a:rPr>
              <a:t>Kwestionariusz stworzony w ramach programu Erasmus+ Partnerstwa współpracy w edukacji szkolnej projekt "Dywersyfikacja ekosystemu STEM" nr 2024-1-LV01-KA220-SCH-000250755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descr="A blue flag with yellow stars&#10;&#10;Description automatically generated"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5" y="0"/>
            <a:ext cx="17526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logo with text&#10;&#10;Description automatically generated"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450" y="190500"/>
            <a:ext cx="116205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ctrTitle"/>
          </p:nvPr>
        </p:nvSpPr>
        <p:spPr>
          <a:xfrm>
            <a:off x="751975" y="3303700"/>
            <a:ext cx="8169000" cy="15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500">
                <a:solidFill>
                  <a:schemeClr val="lt1"/>
                </a:solidFill>
              </a:rPr>
              <a:t>aż 34% uczniów twierdzi, że jeszcze nie zdecydowało, co chce robić w przyszłości,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500">
                <a:solidFill>
                  <a:schemeClr val="lt1"/>
                </a:solidFill>
              </a:rPr>
              <a:t>prawie co czwarty ankietowany twierdzi, że zna przedstawiciela zawodu,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500">
                <a:solidFill>
                  <a:schemeClr val="lt1"/>
                </a:solidFill>
              </a:rPr>
              <a:t>tylko 2% twierdzi, że szkoła zorganizowała wycieczkę, spotkanie z przedstawicielem zawodu.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751975" y="295775"/>
            <a:ext cx="7855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ld Standard TT"/>
              <a:buChar char="-"/>
            </a:pPr>
            <a:r>
              <a:rPr lang="pl" sz="2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znacząca liczba </a:t>
            </a:r>
            <a:r>
              <a:rPr lang="pl" sz="2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respondentów </a:t>
            </a:r>
            <a:r>
              <a:rPr lang="pl" sz="2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(37%) stwierdziła, że nie miała jeszcze okazji poznać zawodu, który ich interesuje,</a:t>
            </a:r>
            <a:endParaRPr sz="25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ctrTitle"/>
          </p:nvPr>
        </p:nvSpPr>
        <p:spPr>
          <a:xfrm>
            <a:off x="456200" y="2852500"/>
            <a:ext cx="8615100" cy="206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-"/>
            </a:pPr>
            <a:r>
              <a:rPr lang="pl" sz="2300">
                <a:solidFill>
                  <a:schemeClr val="lt1"/>
                </a:solidFill>
              </a:rPr>
              <a:t>prawie 43% uczniów wybrało </a:t>
            </a:r>
            <a:r>
              <a:rPr lang="pl" sz="2300" u="sng">
                <a:solidFill>
                  <a:schemeClr val="lt1"/>
                </a:solidFill>
              </a:rPr>
              <a:t>Wycieczki do firm</a:t>
            </a:r>
            <a:r>
              <a:rPr lang="pl" sz="2300">
                <a:solidFill>
                  <a:schemeClr val="lt1"/>
                </a:solidFill>
              </a:rPr>
              <a:t>,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-"/>
            </a:pPr>
            <a:r>
              <a:rPr lang="pl" sz="2300">
                <a:solidFill>
                  <a:schemeClr val="lt1"/>
                </a:solidFill>
              </a:rPr>
              <a:t>drugą najczęściej wybieraną odpowiedzią są </a:t>
            </a:r>
            <a:r>
              <a:rPr lang="pl" sz="2300" u="sng">
                <a:solidFill>
                  <a:schemeClr val="lt1"/>
                </a:solidFill>
              </a:rPr>
              <a:t>Spotkania z przedstawicielami różnych zawodów organizowane w szkole,</a:t>
            </a:r>
            <a:endParaRPr sz="2300" u="sng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-"/>
            </a:pPr>
            <a:r>
              <a:rPr lang="pl" sz="2300">
                <a:solidFill>
                  <a:schemeClr val="lt1"/>
                </a:solidFill>
              </a:rPr>
              <a:t>prawie jedna czwarta respondentów wybrała dwie kolejne opcje: </a:t>
            </a:r>
            <a:r>
              <a:rPr lang="pl" sz="2300" u="sng">
                <a:solidFill>
                  <a:schemeClr val="lt1"/>
                </a:solidFill>
              </a:rPr>
              <a:t>Prace projektowe, samodzielne badanie interesującego Cię zawodu </a:t>
            </a:r>
            <a:r>
              <a:rPr lang="pl" sz="2300">
                <a:solidFill>
                  <a:schemeClr val="lt1"/>
                </a:solidFill>
              </a:rPr>
              <a:t>oraz </a:t>
            </a:r>
            <a:r>
              <a:rPr lang="pl" sz="2300" u="sng">
                <a:solidFill>
                  <a:schemeClr val="lt1"/>
                </a:solidFill>
              </a:rPr>
              <a:t>Job-shadowing w zakładach pracy, poznawanie interesującego Cię zawodu.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0" y="310825"/>
            <a:ext cx="87531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Które z działań byłoby dla Ciebie najbardziej odpowiednie, aby poznać zawody i przyszłe możliwości?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ctrTitle"/>
          </p:nvPr>
        </p:nvSpPr>
        <p:spPr>
          <a:xfrm>
            <a:off x="521400" y="1619275"/>
            <a:ext cx="8622600" cy="312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chemeClr val="lt1"/>
                </a:solidFill>
              </a:rPr>
              <a:t>Znacząca liczba respondentów wymienia w tym punkcie: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chemeClr val="lt1"/>
                </a:solidFill>
              </a:rPr>
              <a:t>staże, szkolenia, praktyki, szkolenia w konkretnej dziedzinie, obserwację pracy, spotkania z profesjonalistami, internet i filmy na YT jako źródło informacji, wizyty w zakładach pracy, wizyty przedstawicieli różnych zawodów w szkole.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 u="sng">
              <a:solidFill>
                <a:schemeClr val="lt1"/>
              </a:solidFill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360950" y="265700"/>
            <a:ext cx="775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  Wymień inny przykład tego, jak poznać zawód lub dziedzinę, którą jesteś zainteresowany.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ctrTitle"/>
          </p:nvPr>
        </p:nvSpPr>
        <p:spPr>
          <a:xfrm>
            <a:off x="285900" y="1188325"/>
            <a:ext cx="8858100" cy="372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lt1"/>
                </a:solidFill>
              </a:rPr>
              <a:t>Uczniowie wskazali szeroki zakres odpowiedzi, wśród których najpopularniejsze to: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pl" sz="2400">
                <a:solidFill>
                  <a:schemeClr val="lt1"/>
                </a:solidFill>
              </a:rPr>
              <a:t>różnorodne kluby sportowe i język angielski,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pl" sz="2400">
                <a:solidFill>
                  <a:schemeClr val="lt1"/>
                </a:solidFill>
              </a:rPr>
              <a:t>matematyka, nauki ścisłe, robotyka,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pl" sz="2400">
                <a:solidFill>
                  <a:schemeClr val="lt1"/>
                </a:solidFill>
              </a:rPr>
              <a:t>lekcje gry na instrumentach, lekcje śpiewu, sztuka, taniec, 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pl" sz="2400">
                <a:solidFill>
                  <a:schemeClr val="lt1"/>
                </a:solidFill>
              </a:rPr>
              <a:t>klub debat, harcerstwo,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pl" sz="2400">
                <a:solidFill>
                  <a:schemeClr val="lt1"/>
                </a:solidFill>
              </a:rPr>
              <a:t>prawie 30% respondentów stwierdziło, że nie uczestniczy w żadnych zajęciach.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436200" y="265700"/>
            <a:ext cx="82716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 Wymień zajęcia rozwijające zainteresowania i programy orientacji zawodowej, w których uczestniczysz w szkole lub poza nią.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ctrTitle"/>
          </p:nvPr>
        </p:nvSpPr>
        <p:spPr>
          <a:xfrm>
            <a:off x="586525" y="1814750"/>
            <a:ext cx="8337000" cy="310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</a:pPr>
            <a:r>
              <a:rPr lang="pl" sz="2200">
                <a:solidFill>
                  <a:schemeClr val="lt1"/>
                </a:solidFill>
              </a:rPr>
              <a:t>prawie jedna czwarta uczniów odpowiedziała, że nie wie lub nie chce uczęszczać na żadne zajęcia,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</a:pPr>
            <a:r>
              <a:rPr lang="pl" sz="2200">
                <a:solidFill>
                  <a:schemeClr val="lt1"/>
                </a:solidFill>
              </a:rPr>
              <a:t>pozostali wskazali szeroki zakres odpowiedzi, wśród których najpopularniejsze to: programowanie, robotyka, informatyka, streaming, nauka, biologia, różne kluby sportowe,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</a:pPr>
            <a:r>
              <a:rPr lang="pl" sz="2200">
                <a:solidFill>
                  <a:schemeClr val="lt1"/>
                </a:solidFill>
              </a:rPr>
              <a:t>inne popularne odpowiedzi to: koreański, nauka gry na instrumencie, sztuka, kółko teatralne, zajęcia terapeutyczne.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 u="sng">
              <a:solidFill>
                <a:schemeClr val="lt1"/>
              </a:solidFill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391025" y="431125"/>
            <a:ext cx="775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Na jakie zajęcia pozalekcyjne chciałbyś uczęszczać, ale szkoła tego nie oferuje?</a:t>
            </a:r>
            <a:endParaRPr sz="25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ctrTitle"/>
          </p:nvPr>
        </p:nvSpPr>
        <p:spPr>
          <a:xfrm>
            <a:off x="975000" y="2571750"/>
            <a:ext cx="8169000" cy="15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Char char="-"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391025" y="431125"/>
            <a:ext cx="775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Ocena umiejętności cyfrowych:</a:t>
            </a:r>
            <a:endParaRPr sz="25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ykres odpowiedzi z Formularzy. Tytuł pytania: 10.Oceń swoje umiejętności cyfrowe. Liczba odpowiedzi: ." id="151" name="Google Shape;151;p27" title="10.Oceń swoje umiejętności cyfrow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38" y="1911100"/>
            <a:ext cx="8990326" cy="287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ctrTitle"/>
          </p:nvPr>
        </p:nvSpPr>
        <p:spPr>
          <a:xfrm>
            <a:off x="779500" y="2145625"/>
            <a:ext cx="7993500" cy="25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000">
                <a:solidFill>
                  <a:schemeClr val="lt1"/>
                </a:solidFill>
              </a:rPr>
              <a:t>prawie połowa respondentów stwierdziła, że wie, jak to zrobić bardzo dobrze i może pomóc innym w razie potrzeby,</a:t>
            </a:r>
            <a:endParaRPr sz="20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000">
                <a:solidFill>
                  <a:schemeClr val="lt1"/>
                </a:solidFill>
              </a:rPr>
              <a:t>jedna trzecia twierdzi, że może to zrobić samodzielnie,</a:t>
            </a:r>
            <a:endParaRPr sz="20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000">
                <a:solidFill>
                  <a:schemeClr val="lt1"/>
                </a:solidFill>
              </a:rPr>
              <a:t>około 8% oceniło swoje umiejętności jako słabe, nie wiedzą, jak to zrobić,</a:t>
            </a:r>
            <a:endParaRPr sz="20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000">
                <a:solidFill>
                  <a:schemeClr val="lt1"/>
                </a:solidFill>
              </a:rPr>
              <a:t>a 6% stwierdziło, że mogą to zrobić, jeśli zostaną poinstruowani.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lt1"/>
              </a:solidFill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391025" y="431125"/>
            <a:ext cx="77505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Znajdowanie niezbędnych informacji w Internecie</a:t>
            </a:r>
            <a:endParaRPr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ctrTitle"/>
          </p:nvPr>
        </p:nvSpPr>
        <p:spPr>
          <a:xfrm>
            <a:off x="368400" y="2190750"/>
            <a:ext cx="8407200" cy="21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</a:pPr>
            <a:r>
              <a:rPr lang="pl" sz="2200">
                <a:solidFill>
                  <a:schemeClr val="lt1"/>
                </a:solidFill>
              </a:rPr>
              <a:t>ponad 36% twierdzi, że może to zrobić samodzielnie,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</a:pPr>
            <a:r>
              <a:rPr lang="pl" sz="2200">
                <a:solidFill>
                  <a:schemeClr val="lt1"/>
                </a:solidFill>
              </a:rPr>
              <a:t>ponad jedna czwarta respondentów stwierdziła, że wie, jak to zrobić bardzo dobrze i może pomóc innym w razie potrzeby, 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</a:pPr>
            <a:r>
              <a:rPr lang="pl" sz="2200">
                <a:solidFill>
                  <a:schemeClr val="lt1"/>
                </a:solidFill>
              </a:rPr>
              <a:t>23% uczniów stwierdziło, że może to zrobić, jeśli zostaną poinstruowani,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</a:pPr>
            <a:r>
              <a:rPr lang="pl" sz="2200">
                <a:solidFill>
                  <a:schemeClr val="lt1"/>
                </a:solidFill>
              </a:rPr>
              <a:t>mniej niż 6% nie wie, jak to zrobić.</a:t>
            </a:r>
            <a:endParaRPr sz="2200" u="sng">
              <a:solidFill>
                <a:schemeClr val="lt1"/>
              </a:solidFill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300775" y="310800"/>
            <a:ext cx="80661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Kopiowanie i przenoszenie plików (takich jak dokumenty, obrazy, filmy) między folderami, urządzeniami lub w chmurze.</a:t>
            </a:r>
            <a:endParaRPr sz="25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ctrTitle"/>
          </p:nvPr>
        </p:nvSpPr>
        <p:spPr>
          <a:xfrm>
            <a:off x="340950" y="2025325"/>
            <a:ext cx="8462100" cy="26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-"/>
            </a:pPr>
            <a:r>
              <a:rPr lang="pl" sz="2100">
                <a:solidFill>
                  <a:schemeClr val="lt1"/>
                </a:solidFill>
              </a:rPr>
              <a:t>jedna trzecia respondentów twierdzi, że może to zrobić samodzielnie, 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-"/>
            </a:pPr>
            <a:r>
              <a:rPr lang="pl" sz="2100">
                <a:solidFill>
                  <a:schemeClr val="lt1"/>
                </a:solidFill>
              </a:rPr>
              <a:t>prawie 30% uczniów stwierdziło, że może to zrobić, jeśli zostaną poinstruowani, 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-"/>
            </a:pPr>
            <a:r>
              <a:rPr lang="pl" sz="2100">
                <a:solidFill>
                  <a:schemeClr val="lt1"/>
                </a:solidFill>
              </a:rPr>
              <a:t>około 20% stwierdziło, że wie, jak to zrobić bardzo dobrze i może pomóc innym w razie potrzeby, 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-"/>
            </a:pPr>
            <a:r>
              <a:rPr lang="pl" sz="2100">
                <a:solidFill>
                  <a:schemeClr val="lt1"/>
                </a:solidFill>
              </a:rPr>
              <a:t>10% nie wie, jak to zrobić.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391025" y="431125"/>
            <a:ext cx="7750500" cy="14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Korzystanie z zaawansowanych funkcji wideokonferencji (takich jak moderacja, nagrywanie audio i wideo)</a:t>
            </a:r>
            <a:endParaRPr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ctrTitle"/>
          </p:nvPr>
        </p:nvSpPr>
        <p:spPr>
          <a:xfrm>
            <a:off x="487500" y="3519225"/>
            <a:ext cx="8169000" cy="15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solidFill>
                  <a:schemeClr val="lt1"/>
                </a:solidFill>
              </a:rPr>
              <a:t> - prawie 40% respondentów twierdzi, że może to zrobić, jeśli zostaną poinstruowani, </a:t>
            </a:r>
            <a:endParaRPr sz="23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solidFill>
                  <a:schemeClr val="lt1"/>
                </a:solidFill>
              </a:rPr>
              <a:t>- ponad 20% może to zrobić samodzielnie, </a:t>
            </a:r>
            <a:endParaRPr sz="23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solidFill>
                  <a:schemeClr val="lt1"/>
                </a:solidFill>
              </a:rPr>
              <a:t>- 16% nie wie, jak to zrobić, </a:t>
            </a:r>
            <a:endParaRPr sz="23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300">
                <a:solidFill>
                  <a:schemeClr val="lt1"/>
                </a:solidFill>
              </a:rPr>
              <a:t>- prawie 15% stwierdziło, że wie, jak to zrobić bardzo dobrze i może pomóc innym w razie potrzeby.</a:t>
            </a:r>
            <a:endParaRPr sz="23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487500" y="250650"/>
            <a:ext cx="77505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Podczas tworzenia udostępnionego dokumentu należy zaprosić innych uczestników i nadać im odpowiednie uprawnienia do pracy z dokumentem.</a:t>
            </a:r>
            <a:endParaRPr sz="25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0" y="0"/>
            <a:ext cx="914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/>
              <a:t>1. Badanie przeprowadzono w grupie 168 uczniów w wieku 12-15 lat: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pl" sz="2700"/>
              <a:t>69 szóstoklasistów (41,1%)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pl" sz="2700"/>
              <a:t>57 siódmoklasistów (33,9%)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pl" sz="2700"/>
              <a:t>40 ósmoklasistów (23,8%)</a:t>
            </a:r>
            <a:endParaRPr sz="1700"/>
          </a:p>
        </p:txBody>
      </p:sp>
      <p:pic>
        <p:nvPicPr>
          <p:cNvPr descr="Wykres odpowiedzi z Formularzy. Tytuł pytania: 1. Wskaż klasę, w której się uczysz*. Liczba odpowiedzi: 168 odpowiedzi." id="68" name="Google Shape;68;p14" title="1. Wskaż klasę, w której się uczysz*"/>
          <p:cNvPicPr preferRelativeResize="0"/>
          <p:nvPr/>
        </p:nvPicPr>
        <p:blipFill rotWithShape="1">
          <a:blip r:embed="rId3">
            <a:alphaModFix/>
          </a:blip>
          <a:srcRect b="6712" l="1582" r="53065" t="5652"/>
          <a:stretch/>
        </p:blipFill>
        <p:spPr>
          <a:xfrm>
            <a:off x="4896800" y="1684425"/>
            <a:ext cx="4146949" cy="33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ctrTitle"/>
          </p:nvPr>
        </p:nvSpPr>
        <p:spPr>
          <a:xfrm>
            <a:off x="854675" y="2977825"/>
            <a:ext cx="8169000" cy="15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500">
                <a:solidFill>
                  <a:schemeClr val="lt1"/>
                </a:solidFill>
              </a:rPr>
              <a:t>jedna trzecia respondentów twierdzi, że może to zrobić, jeśli zostaną poinstruowani, 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500">
                <a:solidFill>
                  <a:schemeClr val="lt1"/>
                </a:solidFill>
              </a:rPr>
              <a:t>prawie 28% nie wie, jak to zrobić, 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500">
                <a:solidFill>
                  <a:schemeClr val="lt1"/>
                </a:solidFill>
              </a:rPr>
              <a:t>około 16% może to zrobić samodzielnie, 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500">
                <a:solidFill>
                  <a:schemeClr val="lt1"/>
                </a:solidFill>
              </a:rPr>
              <a:t>12% stwierdziło, że wie, jak to zrobić bardzo dobrze i może pomóc innym w razie potrzeby.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391025" y="431125"/>
            <a:ext cx="77505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Potrafię wykryć, kiedy treści cyfrowe zostały udostępnione nielegalnie (np. oprogramowanie, filmy, muzyka, książki, telewizja).</a:t>
            </a:r>
            <a:endParaRPr sz="25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ctrTitle"/>
          </p:nvPr>
        </p:nvSpPr>
        <p:spPr>
          <a:xfrm>
            <a:off x="644125" y="3519225"/>
            <a:ext cx="8169000" cy="15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</a:pPr>
            <a:r>
              <a:rPr lang="pl" sz="2100">
                <a:solidFill>
                  <a:schemeClr val="lt1"/>
                </a:solidFill>
              </a:rPr>
              <a:t>prawie jedna trzecia respondentów twierdzi, że może to zrobić samodzielnie, </a:t>
            </a:r>
            <a:endParaRPr sz="21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</a:pPr>
            <a:r>
              <a:rPr lang="pl" sz="2100">
                <a:solidFill>
                  <a:schemeClr val="lt1"/>
                </a:solidFill>
              </a:rPr>
              <a:t>mniej niż 30% stwierdziło, że wie, jak to zrobić bardzo dobrze i może pomóc innym w razie potrzeby,</a:t>
            </a:r>
            <a:endParaRPr sz="21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</a:pPr>
            <a:r>
              <a:rPr lang="pl" sz="2100">
                <a:solidFill>
                  <a:schemeClr val="lt1"/>
                </a:solidFill>
              </a:rPr>
              <a:t>ponad 20% uczniów twierdzi, że może to zrobić, jeśli zostaną poinstruowani,</a:t>
            </a:r>
            <a:endParaRPr sz="21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</a:pPr>
            <a:r>
              <a:rPr lang="pl" sz="2100">
                <a:solidFill>
                  <a:schemeClr val="lt1"/>
                </a:solidFill>
              </a:rPr>
              <a:t>mniej niż 7% nie wie, jak to zrobić.</a:t>
            </a:r>
            <a:endParaRPr sz="2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lt1"/>
              </a:solidFill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391025" y="431125"/>
            <a:ext cx="775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Tworzenie czegoś nowego poprzez łączenie różnych rodzajów treści (takich jak tekst i obrazy).</a:t>
            </a:r>
            <a:endParaRPr sz="25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ctrTitle"/>
          </p:nvPr>
        </p:nvSpPr>
        <p:spPr>
          <a:xfrm>
            <a:off x="975000" y="3068050"/>
            <a:ext cx="8169000" cy="15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</a:pPr>
            <a:r>
              <a:rPr lang="pl" sz="2100">
                <a:solidFill>
                  <a:schemeClr val="lt1"/>
                </a:solidFill>
              </a:rPr>
              <a:t>prawie 30% respondentów twierdzi, że może to zrobić, jeśli zostaną poinstruowani, </a:t>
            </a:r>
            <a:endParaRPr sz="21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</a:pPr>
            <a:r>
              <a:rPr lang="pl" sz="2100">
                <a:solidFill>
                  <a:schemeClr val="lt1"/>
                </a:solidFill>
              </a:rPr>
              <a:t>27% może to zrobić samodzielnie,</a:t>
            </a:r>
            <a:endParaRPr sz="21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</a:pPr>
            <a:r>
              <a:rPr lang="pl" sz="2100">
                <a:solidFill>
                  <a:schemeClr val="lt1"/>
                </a:solidFill>
              </a:rPr>
              <a:t>ponad 20% stwierdziło, że wie, jak to zrobić bardzo dobrze i może pomóc innym w razie potrzeby,</a:t>
            </a:r>
            <a:endParaRPr sz="21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</a:pPr>
            <a:r>
              <a:rPr lang="pl" sz="2100">
                <a:solidFill>
                  <a:schemeClr val="lt1"/>
                </a:solidFill>
              </a:rPr>
              <a:t>mniej niż 14% nie wie, jak to zrobić.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193" name="Google Shape;193;p34"/>
          <p:cNvSpPr txBox="1"/>
          <p:nvPr/>
        </p:nvSpPr>
        <p:spPr>
          <a:xfrm>
            <a:off x="466225" y="295775"/>
            <a:ext cx="77505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Sprawdzenie, czy strona internetowa, na której muszę podać dane osobowe, jest bezpieczna (np. strony https, logo lub certyfikat bezpieczeństwa).</a:t>
            </a:r>
            <a:endParaRPr sz="25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ctrTitle"/>
          </p:nvPr>
        </p:nvSpPr>
        <p:spPr>
          <a:xfrm>
            <a:off x="629075" y="2887575"/>
            <a:ext cx="8169000" cy="15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</a:pPr>
            <a:r>
              <a:rPr lang="pl" sz="2200">
                <a:solidFill>
                  <a:schemeClr val="lt1"/>
                </a:solidFill>
              </a:rPr>
              <a:t>prawie jedna trzecia respondentów twierdzi, że może to zrobić samodzielnie,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</a:pPr>
            <a:r>
              <a:rPr lang="pl" sz="2200">
                <a:solidFill>
                  <a:schemeClr val="lt1"/>
                </a:solidFill>
              </a:rPr>
              <a:t>ponad jedna czwarta stwierdziła, że wie, jak to zrobić bardzo dobrze i może pomóc innym w razie potrzeby, 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</a:pPr>
            <a:r>
              <a:rPr lang="pl" sz="2200">
                <a:solidFill>
                  <a:schemeClr val="lt1"/>
                </a:solidFill>
              </a:rPr>
              <a:t>23% uczniów twierdzi, że może to zrobić, jeśli zostaną poinstruowani,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</a:pPr>
            <a:r>
              <a:rPr lang="pl" sz="2200">
                <a:solidFill>
                  <a:schemeClr val="lt1"/>
                </a:solidFill>
              </a:rPr>
              <a:t>8% nie wie, jak to zrobić.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199" name="Google Shape;199;p35"/>
          <p:cNvSpPr txBox="1"/>
          <p:nvPr/>
        </p:nvSpPr>
        <p:spPr>
          <a:xfrm>
            <a:off x="487500" y="250650"/>
            <a:ext cx="81690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Ochrona przed niechcianymi i obraźliwymi kontaktami online oraz niechcianymi materiałami (np. spam, kradzież tożsamości).</a:t>
            </a:r>
            <a:endParaRPr sz="25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ctrTitle"/>
          </p:nvPr>
        </p:nvSpPr>
        <p:spPr>
          <a:xfrm>
            <a:off x="975000" y="2777375"/>
            <a:ext cx="8169000" cy="15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Char char="-"/>
            </a:pPr>
            <a:r>
              <a:t/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6"/>
          <p:cNvSpPr txBox="1"/>
          <p:nvPr/>
        </p:nvSpPr>
        <p:spPr>
          <a:xfrm>
            <a:off x="391025" y="431125"/>
            <a:ext cx="81690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11. Jakich narzędzi i środowisk online używasz do odrabiania zadań domowych?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ykres odpowiedzi z Formularzy. Tytuł pytania: 11.Jakich narzędzi online używasz do nauki/wykonywania zadań?. Liczba odpowiedzi: ." id="206" name="Google Shape;206;p36" title="11.Jakich narzędzi online używasz do nauki/wykonywania zadań?"/>
          <p:cNvPicPr preferRelativeResize="0"/>
          <p:nvPr/>
        </p:nvPicPr>
        <p:blipFill rotWithShape="1">
          <a:blip r:embed="rId3">
            <a:alphaModFix/>
          </a:blip>
          <a:srcRect b="7335" l="0" r="2742" t="19237"/>
          <a:stretch/>
        </p:blipFill>
        <p:spPr>
          <a:xfrm>
            <a:off x="125325" y="1388725"/>
            <a:ext cx="8893348" cy="32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ctrTitle"/>
          </p:nvPr>
        </p:nvSpPr>
        <p:spPr>
          <a:xfrm>
            <a:off x="185475" y="1799725"/>
            <a:ext cx="8870700" cy="291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-"/>
            </a:pPr>
            <a:r>
              <a:rPr lang="pl" sz="3000">
                <a:solidFill>
                  <a:schemeClr val="lt1"/>
                </a:solidFill>
              </a:rPr>
              <a:t>często/każdego dnia - prawie 50% 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-"/>
            </a:pPr>
            <a:r>
              <a:rPr lang="pl" sz="3000">
                <a:solidFill>
                  <a:schemeClr val="lt1"/>
                </a:solidFill>
              </a:rPr>
              <a:t>rzadko/kilka razy w tygodniu - mniej niż jedna czwarta 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-"/>
            </a:pPr>
            <a:r>
              <a:rPr lang="pl" sz="3000">
                <a:solidFill>
                  <a:schemeClr val="lt1"/>
                </a:solidFill>
              </a:rPr>
              <a:t>prawie nigdy - ponad 12%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-"/>
            </a:pPr>
            <a:r>
              <a:rPr lang="pl" sz="3000">
                <a:solidFill>
                  <a:schemeClr val="lt1"/>
                </a:solidFill>
              </a:rPr>
              <a:t>nigdy - mniej niż 5%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12" name="Google Shape;212;p37"/>
          <p:cNvSpPr txBox="1"/>
          <p:nvPr/>
        </p:nvSpPr>
        <p:spPr>
          <a:xfrm>
            <a:off x="391025" y="431125"/>
            <a:ext cx="77505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 Point lub inne aplikacje do prezentacji</a:t>
            </a:r>
            <a:endParaRPr sz="2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>
            <p:ph type="ctrTitle"/>
          </p:nvPr>
        </p:nvSpPr>
        <p:spPr>
          <a:xfrm>
            <a:off x="975000" y="2687050"/>
            <a:ext cx="8169000" cy="15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chemeClr val="lt1"/>
                </a:solidFill>
              </a:rPr>
              <a:t>- często/każdego dnia - prawie 27% 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chemeClr val="lt1"/>
                </a:solidFill>
              </a:rPr>
              <a:t>- rzadko/kilka razy w tygodniu - około 24%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chemeClr val="lt1"/>
                </a:solidFill>
              </a:rPr>
              <a:t>- prawie nigdy - około 19% 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chemeClr val="lt1"/>
                </a:solidFill>
              </a:rPr>
              <a:t>- nigdy - 21%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391025" y="431125"/>
            <a:ext cx="85776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Sztuczna inteligencja</a:t>
            </a:r>
            <a:endParaRPr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ctrTitle"/>
          </p:nvPr>
        </p:nvSpPr>
        <p:spPr>
          <a:xfrm>
            <a:off x="644225" y="1849850"/>
            <a:ext cx="8038500" cy="24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>
                <a:solidFill>
                  <a:schemeClr val="lt1"/>
                </a:solidFill>
              </a:rPr>
              <a:t>- często/każdego dnia - prawie 10% 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>
                <a:solidFill>
                  <a:schemeClr val="lt1"/>
                </a:solidFill>
              </a:rPr>
              <a:t>- rzadko/kilka razy w tygodniu - ponad jedna czwarta 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>
                <a:solidFill>
                  <a:schemeClr val="lt1"/>
                </a:solidFill>
              </a:rPr>
              <a:t>- prawie nigdy - prawie 28% 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>
                <a:solidFill>
                  <a:schemeClr val="lt1"/>
                </a:solidFill>
              </a:rPr>
              <a:t>- nigdy - ponad 27%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224" name="Google Shape;224;p39"/>
          <p:cNvSpPr txBox="1"/>
          <p:nvPr/>
        </p:nvSpPr>
        <p:spPr>
          <a:xfrm>
            <a:off x="186725" y="343050"/>
            <a:ext cx="84960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700" u="sng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Udostępnianie dokumentów</a:t>
            </a:r>
            <a:endParaRPr sz="2700" u="sng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>
            <p:ph type="ctrTitle"/>
          </p:nvPr>
        </p:nvSpPr>
        <p:spPr>
          <a:xfrm>
            <a:off x="1203150" y="3218425"/>
            <a:ext cx="8169000" cy="15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>
                <a:solidFill>
                  <a:schemeClr val="lt1"/>
                </a:solidFill>
              </a:rPr>
              <a:t>- często/każdego dnia - prawie 47% 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>
                <a:solidFill>
                  <a:schemeClr val="lt1"/>
                </a:solidFill>
              </a:rPr>
              <a:t>- rzadko/kilka razy w tygodniu - 23% 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>
                <a:solidFill>
                  <a:schemeClr val="lt1"/>
                </a:solidFill>
              </a:rPr>
              <a:t>- prawie nigdy - prawie 11% 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700">
                <a:solidFill>
                  <a:schemeClr val="lt1"/>
                </a:solidFill>
              </a:rPr>
              <a:t>- nigdy - około 10%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230" name="Google Shape;230;p40"/>
          <p:cNvSpPr txBox="1"/>
          <p:nvPr/>
        </p:nvSpPr>
        <p:spPr>
          <a:xfrm>
            <a:off x="576525" y="431125"/>
            <a:ext cx="8392200" cy="10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Inne</a:t>
            </a:r>
            <a:endParaRPr sz="27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ctrTitle"/>
          </p:nvPr>
        </p:nvSpPr>
        <p:spPr>
          <a:xfrm>
            <a:off x="126600" y="2010275"/>
            <a:ext cx="8890800" cy="29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Najpopularniejsze odpowiedzi można pogrupować w następujący sposób: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więcej ćwiczeń praktycznych, mniej teorii,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mniej informacji do zapamiętania,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umożliwienie uczniom wyboru tematów, przydatnych w rzeczywistych sytuacjach,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więcej eksperymentów, organizowanie zajęć praktycznych, podczas których uczniowie mogą samodzielnie przeprowadzać eksperymenty, tworzyć modele lub budować prototypy,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nauka poprzez zabawę,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kreatywni, przyjaźni nauczyciele,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nauka na świeżym powietrzu, wyjścia i obserwacje przyrody, wycieczki,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36" name="Google Shape;236;p41"/>
          <p:cNvSpPr txBox="1"/>
          <p:nvPr/>
        </p:nvSpPr>
        <p:spPr>
          <a:xfrm>
            <a:off x="471250" y="70200"/>
            <a:ext cx="8046000" cy="2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12. Jak myślisz, co mogłoby sprawić, że przedmioty STEM (nauka, technologia, inżynieria, matematyka) byłyby bardziej ekscytujące i łatwiejsze do nauczenia?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501325" y="145350"/>
            <a:ext cx="8205300" cy="3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/>
              <a:t>2. Płeć respondentów: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pl" sz="2300"/>
              <a:t>51,2% mężczyźni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pl" sz="2300"/>
              <a:t>48,8% kobiety</a:t>
            </a:r>
            <a:endParaRPr sz="2300"/>
          </a:p>
        </p:txBody>
      </p:sp>
      <p:pic>
        <p:nvPicPr>
          <p:cNvPr descr="Wykres odpowiedzi z Formularzy. Tytuł pytania: 2.Płeć. Liczba odpowiedzi: 168 odpowiedzi." id="74" name="Google Shape;74;p15" title="2.Płeć"/>
          <p:cNvPicPr preferRelativeResize="0"/>
          <p:nvPr/>
        </p:nvPicPr>
        <p:blipFill rotWithShape="1">
          <a:blip r:embed="rId3">
            <a:alphaModFix/>
          </a:blip>
          <a:srcRect b="0" l="0" r="22088" t="0"/>
          <a:stretch/>
        </p:blipFill>
        <p:spPr>
          <a:xfrm>
            <a:off x="3601600" y="1980200"/>
            <a:ext cx="5360573" cy="289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>
            <p:ph type="ctrTitle"/>
          </p:nvPr>
        </p:nvSpPr>
        <p:spPr>
          <a:xfrm>
            <a:off x="142800" y="1153025"/>
            <a:ext cx="8858400" cy="39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</a:t>
            </a:r>
            <a:r>
              <a:rPr lang="pl" sz="1600">
                <a:solidFill>
                  <a:schemeClr val="lt1"/>
                </a:solidFill>
              </a:rPr>
              <a:t>wykorzystanie innowacyjnych technik, wyszukiwanie ciekawych, zaskakujących faktów,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INTERAKTYWNE PROGRAMY,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wykorzystanie oprogramowania IT do tworzenia modeli 3D,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interaktywne lekcje i warsztaty, - programowanie,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usuwanie niepotrzebnych rzeczy z programu nauczania,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wybieranie tematów, które przyciągają uwagę nastolatków,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więcej lekcji odkrywczych,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 - brak ocen i testów,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l" sz="1600">
                <a:solidFill>
                  <a:schemeClr val="lt1"/>
                </a:solidFill>
              </a:rPr>
              <a:t>- wspólne rozwiązywanie problemów w grupach może zwiększyć zaangażowanie.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42" name="Google Shape;242;p42"/>
          <p:cNvSpPr txBox="1"/>
          <p:nvPr/>
        </p:nvSpPr>
        <p:spPr>
          <a:xfrm>
            <a:off x="471250" y="182600"/>
            <a:ext cx="80010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12. Jak myślisz, co mogłoby sprawić, że przedmioty STEM (nauka, technologia, inżynieria, matematyka) byłyby bardziej ekscytujące i łatwiejsze do nauczenia?</a:t>
            </a:r>
            <a:endParaRPr sz="25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type="ctrTitle"/>
          </p:nvPr>
        </p:nvSpPr>
        <p:spPr>
          <a:xfrm>
            <a:off x="206800" y="1844825"/>
            <a:ext cx="8529900" cy="27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l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"Nauka tych przedmiotów byłaby łatwiejsza i bardziej ekscytująca, gdyby istniały różnorodne prezentacje, eksperymenty, badania, w których uczniowie aktywnie uczestniczą, ucząc się nowych rzeczy. Wymaga to chęci ze strony nauczyciela do prowadzenia takich lekcji i przekazywania wymaganej od nas wiedzy".</a:t>
            </a:r>
            <a:endParaRPr i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i="1" lang="pl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					</a:t>
            </a:r>
            <a:r>
              <a:rPr lang="pl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uczennica kl. 8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3"/>
          <p:cNvSpPr txBox="1"/>
          <p:nvPr/>
        </p:nvSpPr>
        <p:spPr>
          <a:xfrm>
            <a:off x="471250" y="182600"/>
            <a:ext cx="80010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12. Jak myślisz, co mogłoby sprawić, że przedmioty STEM (nauka, technologia, inżynieria, matematyka) byłyby bardziej ekscytujące i łatwiejsze do nauczenia?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/>
        </p:nvSpPr>
        <p:spPr>
          <a:xfrm>
            <a:off x="75150" y="230400"/>
            <a:ext cx="89937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Podsumowując, można zauważyć, że duża część uczniów: </a:t>
            </a:r>
            <a:endParaRPr b="1" sz="19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925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ld Standard TT"/>
              <a:buChar char="-"/>
            </a:pPr>
            <a:r>
              <a:rPr lang="pl" sz="19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pragnie korzystać z technologii edukacyjnej: korzystanie z aplikacji, gier komputerowych i symulacji, które ilustrują złożone koncepcje w przystępny sposób; rzeczywistość rozszerzona (AR) i rzeczywistość wirtualna (VR) również mogą nadać nauce nowy wymiar. </a:t>
            </a:r>
            <a:endParaRPr sz="19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92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ld Standard TT"/>
              <a:buChar char="-"/>
            </a:pPr>
            <a:r>
              <a:rPr lang="pl" sz="19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wybiera podejście do nauczania oparte na projektach: wykorzystanie metody projektowej, w której uczniowie pracują nad rzeczywistymi problemami, co pozwala im </a:t>
            </a:r>
            <a:r>
              <a:rPr lang="pl" sz="19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łączyć</a:t>
            </a:r>
            <a:r>
              <a:rPr lang="pl" sz="19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teorię z praktyką i zobaczyć zastosowanie zdobytej wiedzy. </a:t>
            </a:r>
            <a:endParaRPr sz="19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92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ld Standard TT"/>
              <a:buChar char="-"/>
            </a:pPr>
            <a:r>
              <a:rPr lang="pl" sz="19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potrzebuje </a:t>
            </a:r>
            <a:r>
              <a:rPr lang="pl" sz="19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zintegrowania</a:t>
            </a:r>
            <a:r>
              <a:rPr lang="pl" sz="19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różnych dyscyplin: pokazania, jak różne przedmioty STEM współpracują ze sobą, może pomóc uczniom zrozumieć kosmiczne powiązania; na przykład, jak matematyka i fizyka łączą się w inżynierii. </a:t>
            </a:r>
            <a:endParaRPr sz="19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92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ld Standard TT"/>
              <a:buChar char="-"/>
            </a:pPr>
            <a:r>
              <a:rPr lang="pl" sz="19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szuka wzorów do naśladowania i mentorów: zapraszanie profesjonalistów z różnych dziedzin do prowadzenia zajęć lub wykładów, aby uczniowie mogli zobaczyć, jakie możliwości kariery otwiera przed nimi wiedza </a:t>
            </a:r>
            <a:r>
              <a:rPr lang="pl" sz="19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STEM.</a:t>
            </a:r>
            <a:endParaRPr sz="19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/>
        </p:nvSpPr>
        <p:spPr>
          <a:xfrm>
            <a:off x="80200" y="190500"/>
            <a:ext cx="8843100" cy="49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-"/>
            </a:pPr>
            <a:r>
              <a:rPr lang="pl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pragnie kreatywności w nauczaniu: wprowadzenia elementów sztuki i kreatywności do przedmiotów STEM, na przykład poprzez projektowanie graficzne, muzykę lub opowiadanie historii; może to zwiększyć zaangażowanie i zainteresowanie uczniów.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-"/>
            </a:pPr>
            <a:r>
              <a:rPr lang="pl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potrzebuje personalizacji nauczania: dostosowania materiałów edukacyjnych do indywidualnych potrzeb uczniów, wspieranie ich w rozwijaniu zainteresowań może zwiększyć ich motywację do nauki,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-"/>
            </a:pPr>
            <a:r>
              <a:rPr lang="pl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pragnie współpracy z uniwersytetami i firmami: tworzenie partnerstw z uniwersytetami i firmami, które mogą zaoferować studentom staże lub projekty badawcze. 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-"/>
            </a:pPr>
            <a:r>
              <a:rPr lang="pl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oczekuje edukacji w terenie: organizowanie wycieczek terenowych, do laboratoriów, zakładów przemysłowych, na wystawy naukowe lub do muzeów, aby uczniowie mogli zobaczyć zastosowanie wiedzy STEM w praktyce. 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-"/>
            </a:pPr>
            <a:r>
              <a:rPr lang="pl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potrzebuje zachęty do eksperymentowania i popełniania błędów: stworzenia środowiska, w którym uczniowie mogą swobodnie eksperymentować, popełniać błędy i wyciągać wnioski - ma to kluczowe znaczenie dla nauki w dziedzinach STEM.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logo with text&#10;&#10;Description automatically generated"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4450" y="190500"/>
            <a:ext cx="11620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51725" y="310825"/>
            <a:ext cx="6722700" cy="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Respondenci zostali poproszeni o udzielenie odpowiedzi na 12 pytań.</a:t>
            </a:r>
            <a:endParaRPr sz="34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651725" y="1970175"/>
            <a:ext cx="8310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Celem ankiety było poznanie wiedzy, zainteresowań i potrzeb uczniów w dziedzinie STEM. Odpowiedzi pomogą udoskonalić ofertę edukacyjną szkoły, </a:t>
            </a:r>
            <a:r>
              <a:rPr lang="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" sz="20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jak również uzupełnić ofertę zajęć pozalekcyjnych.</a:t>
            </a:r>
            <a:endParaRPr sz="20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0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Odpowiedzi zostaną wykorzystane w formie podsumowania przy opracowywaniu strategii ekosystemu STEM w ramach projektu partnerstwa strategicznego ERASMUS+ KA2 "Diversifyingthe STEM Ecosystem".</a:t>
            </a:r>
            <a:endParaRPr sz="20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ctrTitle"/>
          </p:nvPr>
        </p:nvSpPr>
        <p:spPr>
          <a:xfrm>
            <a:off x="95250" y="1859875"/>
            <a:ext cx="8783100" cy="312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descr="A blue logo with text&#10;&#10;Description automatically generated"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4450" y="190500"/>
            <a:ext cx="11620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666750" y="491300"/>
            <a:ext cx="6722700" cy="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Czy zdecydowałeś, gdzie będziesz kontynuować naukę po ukończeniu szkoły podstawowej?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ykres odpowiedzi z Formularzy. Tytuł pytania: 3.Czy zdecydowałeś, gdzie będziesz się uczyć po ukończeniu szkoły podstawowej?&#10;. Liczba odpowiedzi: 168 odpowiedzi." id="89" name="Google Shape;89;p17" title="3.Czy zdecydowałeś, gdzie będziesz się uczyć po ukończeniu szkoły podstawowej?&#10;"/>
          <p:cNvPicPr preferRelativeResize="0"/>
          <p:nvPr/>
        </p:nvPicPr>
        <p:blipFill rotWithShape="1">
          <a:blip r:embed="rId4">
            <a:alphaModFix/>
          </a:blip>
          <a:srcRect b="5400" l="-1068" r="4849" t="20618"/>
          <a:stretch/>
        </p:blipFill>
        <p:spPr>
          <a:xfrm>
            <a:off x="177962" y="2031125"/>
            <a:ext cx="8617677" cy="27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268200" y="546375"/>
            <a:ext cx="8607600" cy="370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>
                <a:solidFill>
                  <a:schemeClr val="lt1"/>
                </a:solidFill>
              </a:rPr>
              <a:t>Analizując odpowiedzi widzimy, że: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500">
                <a:solidFill>
                  <a:schemeClr val="lt1"/>
                </a:solidFill>
              </a:rPr>
              <a:t>prawie połowa uczniów nie podjęła jeszcze decyzji,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500">
                <a:solidFill>
                  <a:schemeClr val="lt1"/>
                </a:solidFill>
              </a:rPr>
              <a:t>ponad 30% uczniów będzie kontynuować naukę w liceum,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pl" sz="2500">
                <a:solidFill>
                  <a:schemeClr val="lt1"/>
                </a:solidFill>
              </a:rPr>
              <a:t>a mniej niż 20% będzie kontynuować naukę w technikum/placówce zawodowej.</a:t>
            </a:r>
            <a:endParaRPr sz="25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ctrTitle"/>
          </p:nvPr>
        </p:nvSpPr>
        <p:spPr>
          <a:xfrm>
            <a:off x="95250" y="1859875"/>
            <a:ext cx="8783100" cy="312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descr="A blue logo with text&#10;&#10;Description automatically generated"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4450" y="190500"/>
            <a:ext cx="11620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666750" y="491300"/>
            <a:ext cx="6722700" cy="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W jakiej dziedzinie chcesz wykonywać swój przyszły zawód?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ykres odpowiedzi z Formularzy. Tytuł pytania: 4.W jakiej dziedzinie chcesz wykonywać swój przyszły zawód?. Liczba odpowiedzi: 168 odpowiedzi." id="102" name="Google Shape;102;p19" title="4.W jakiej dziedzinie chcesz wykonywać swój przyszły zawód?"/>
          <p:cNvPicPr preferRelativeResize="0"/>
          <p:nvPr/>
        </p:nvPicPr>
        <p:blipFill rotWithShape="1">
          <a:blip r:embed="rId4">
            <a:alphaModFix/>
          </a:blip>
          <a:srcRect b="2013" l="7292" r="2900" t="21702"/>
          <a:stretch/>
        </p:blipFill>
        <p:spPr>
          <a:xfrm>
            <a:off x="466200" y="1957575"/>
            <a:ext cx="8211599" cy="293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521475" y="386025"/>
            <a:ext cx="8371800" cy="4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ld Standard TT"/>
              <a:buChar char="-"/>
            </a:pPr>
            <a:r>
              <a:rPr lang="pl" sz="24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ponownie widzimy, że znaczna liczba uczniów (prawie 40%) jeszcze nie zdecydowała,</a:t>
            </a:r>
            <a:endParaRPr sz="24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ld Standard TT"/>
              <a:buChar char="-"/>
            </a:pPr>
            <a:r>
              <a:rPr lang="pl" sz="24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druga co do wielkości grupa odpowiedzi (ponad 16%) to dziedziny inżynierii, programowania, technologii i medycyny, nauk przyrodniczych,</a:t>
            </a:r>
            <a:endParaRPr sz="24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ld Standard TT"/>
              <a:buChar char="-"/>
            </a:pPr>
            <a:r>
              <a:rPr lang="pl" sz="24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tylko 5% respondentów wybrało kulturę, sztukę, kreatywność jako przyszły zawód,</a:t>
            </a:r>
            <a:endParaRPr sz="24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ld Standard TT"/>
              <a:buChar char="-"/>
            </a:pPr>
            <a:r>
              <a:rPr lang="pl" sz="24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żadna z pozostałych grup zawodowych nie wyróżnia się w znaczący sposób, liczba odpowiedzi utrzymuje się na poziomie 1-3%.</a:t>
            </a:r>
            <a:endParaRPr sz="24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ctrTitle"/>
          </p:nvPr>
        </p:nvSpPr>
        <p:spPr>
          <a:xfrm>
            <a:off x="391025" y="1920050"/>
            <a:ext cx="8169000" cy="15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391025" y="431150"/>
            <a:ext cx="7855500" cy="14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Czy miałeś okazję poznać zawód, który Cię interesuje?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ykres odpowiedzi z Formularzy. Tytuł pytania: 5.Czy miałeś okazję poznać zawód, który Cię interesuje?. Liczba odpowiedzi: 168 odpowiedzi." id="114" name="Google Shape;114;p21" title="5.Czy miałeś okazję poznać zawód, który Cię interesuje?"/>
          <p:cNvPicPr preferRelativeResize="0"/>
          <p:nvPr/>
        </p:nvPicPr>
        <p:blipFill rotWithShape="1">
          <a:blip r:embed="rId3">
            <a:alphaModFix/>
          </a:blip>
          <a:srcRect b="15598" l="0" r="9616" t="4286"/>
          <a:stretch/>
        </p:blipFill>
        <p:spPr>
          <a:xfrm>
            <a:off x="2737750" y="1176025"/>
            <a:ext cx="6288502" cy="386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