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embeddedFontLst>
    <p:embeddedFont>
      <p:font typeface="Old Standard TT"/>
      <p:regular r:id="rId17"/>
      <p:bold r:id="rId18"/>
      <p: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OldStandardTT-regular.fnt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OldStandardTT-italic.fntdata"/><Relationship Id="rId6" Type="http://schemas.openxmlformats.org/officeDocument/2006/relationships/slide" Target="slides/slide1.xml"/><Relationship Id="rId18" Type="http://schemas.openxmlformats.org/officeDocument/2006/relationships/font" Target="fonts/OldStandardTT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c6f90357f_0_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c6f90357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273bcd4076_0_108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3273bcd4076_0_1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c6f90357f_0_31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c6f90357f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c6f90357f_0_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c6f90357f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273bcd4076_0_2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273bcd4076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273bcd4076_0_9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273bcd4076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141c17dedb_0_9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141c17dedb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273bcd4076_0_69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273bcd4076_0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273bcd4076_0_8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3273bcd4076_0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1d59ded3fa_0_7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1d59ded3fa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1d59ded3fa_0_10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31d59ded3fa_0_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100"/>
            <a:ext cx="9144000" cy="1711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1" name="Google Shape;11;p2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" name="Google Shape;12;p2"/>
          <p:cNvSpPr txBox="1"/>
          <p:nvPr>
            <p:ph type="ctr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512700" y="3840639"/>
            <a:ext cx="8118600" cy="78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039650"/>
            <a:ext cx="8520600" cy="2106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Google Shape;16;p3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7" name="Google Shape;17;p3"/>
          <p:cNvSpPr txBox="1"/>
          <p:nvPr>
            <p:ph type="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71675"/>
            <a:ext cx="39999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71675"/>
            <a:ext cx="39999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6864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aperback">
    <p:bg>
      <p:bgPr>
        <a:solidFill>
          <a:schemeClr val="accen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ld Standard TT"/>
              <a:buChar char="●"/>
              <a:defRPr sz="18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" sz="3800"/>
              <a:t>Wyniki ankiety dla rodziców</a:t>
            </a:r>
            <a:endParaRPr sz="3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1500"/>
              <a:t>Szkoła Podstawowa nr 3 im. H. Brodatego w Złotoryi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197525" y="3840650"/>
            <a:ext cx="8756100" cy="787500"/>
          </a:xfrm>
          <a:prstGeom prst="rect">
            <a:avLst/>
          </a:prstGeom>
          <a:noFill/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1100">
                <a:solidFill>
                  <a:schemeClr val="lt1"/>
                </a:solidFill>
              </a:rPr>
              <a:t>Kwestionariusz stworzony w ramach programu Erasmus+ Partnerstwa współpracy w edukacji szkolnej projekt "Dywersyfikacja ekosystemu STEM" nr 2024-1-LV01-KA220-SCH-000250755</a:t>
            </a:r>
            <a:endParaRPr sz="2600">
              <a:solidFill>
                <a:schemeClr val="lt1"/>
              </a:solidFill>
            </a:endParaRPr>
          </a:p>
        </p:txBody>
      </p:sp>
      <p:pic>
        <p:nvPicPr>
          <p:cNvPr descr="A blue flag with yellow stars&#10;&#10;Description automatically generated" id="61" name="Google Shape;61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7525" y="0"/>
            <a:ext cx="1752600" cy="17716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 blue logo with text&#10;&#10;Description automatically generated" id="62" name="Google Shape;62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544450" y="190500"/>
            <a:ext cx="1162050" cy="1390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2"/>
          <p:cNvSpPr txBox="1"/>
          <p:nvPr>
            <p:ph type="ctrTitle"/>
          </p:nvPr>
        </p:nvSpPr>
        <p:spPr>
          <a:xfrm>
            <a:off x="-310825" y="2386275"/>
            <a:ext cx="9495000" cy="3233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1700">
                <a:solidFill>
                  <a:schemeClr val="lt1"/>
                </a:solidFill>
              </a:rPr>
              <a:t>Wśród odpowiedzi rodziców powtarzają się:</a:t>
            </a:r>
            <a:endParaRPr sz="1700">
              <a:solidFill>
                <a:schemeClr val="lt1"/>
              </a:solidFill>
            </a:endParaRPr>
          </a:p>
          <a:p>
            <a:pPr indent="0" lvl="0" marL="457200" rtl="0" algn="l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1700">
                <a:solidFill>
                  <a:schemeClr val="lt1"/>
                </a:solidFill>
              </a:rPr>
              <a:t>- koła nauk praktycznych, matematyka, programowanie, robotyka, automatyka, matematyka, geografia, geologia, botanika, zajęcia politechniczne, budownictwo, mechanika, zajęcia wojskowe,</a:t>
            </a:r>
            <a:endParaRPr sz="1700">
              <a:solidFill>
                <a:schemeClr val="lt1"/>
              </a:solidFill>
            </a:endParaRPr>
          </a:p>
          <a:p>
            <a:pPr indent="0" lvl="0" marL="457200" rtl="0" algn="l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1700">
                <a:solidFill>
                  <a:schemeClr val="lt1"/>
                </a:solidFill>
              </a:rPr>
              <a:t>- różne kluby sportowe, </a:t>
            </a:r>
            <a:endParaRPr sz="1700">
              <a:solidFill>
                <a:schemeClr val="lt1"/>
              </a:solidFill>
            </a:endParaRPr>
          </a:p>
          <a:p>
            <a:pPr indent="0" lvl="0" marL="457200" rtl="0" algn="l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1700">
                <a:solidFill>
                  <a:schemeClr val="lt1"/>
                </a:solidFill>
              </a:rPr>
              <a:t>- klub języków obcych, </a:t>
            </a:r>
            <a:endParaRPr sz="1700">
              <a:solidFill>
                <a:schemeClr val="lt1"/>
              </a:solidFill>
            </a:endParaRPr>
          </a:p>
          <a:p>
            <a:pPr indent="0" lvl="0" marL="457200" rtl="0" algn="l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1700">
                <a:solidFill>
                  <a:schemeClr val="lt1"/>
                </a:solidFill>
              </a:rPr>
              <a:t>- edukacja prospołeczna, dodatkowe lekcje pozwalające nadrobić zaległości,</a:t>
            </a:r>
            <a:endParaRPr sz="1700">
              <a:solidFill>
                <a:schemeClr val="lt1"/>
              </a:solidFill>
            </a:endParaRPr>
          </a:p>
          <a:p>
            <a:pPr indent="0" lvl="0" marL="457200" rtl="0" algn="l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1700">
                <a:solidFill>
                  <a:schemeClr val="lt1"/>
                </a:solidFill>
              </a:rPr>
              <a:t>- zajęcia rozwijające umiejętności miękkie, kreatywność, sposoby radzenia sobie ze stresem,</a:t>
            </a:r>
            <a:endParaRPr sz="1700">
              <a:solidFill>
                <a:schemeClr val="lt1"/>
              </a:solidFill>
            </a:endParaRPr>
          </a:p>
          <a:p>
            <a:pPr indent="0" lvl="0" marL="457200" rtl="0" algn="l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1700">
                <a:solidFill>
                  <a:schemeClr val="lt1"/>
                </a:solidFill>
              </a:rPr>
              <a:t>- lekcje gry na instrumentach, lekcje śpiewu, plastyka, taniec, koło teatralne, teatr szkolny.</a:t>
            </a:r>
            <a:endParaRPr sz="17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7916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700">
              <a:solidFill>
                <a:schemeClr val="lt1"/>
              </a:solidFill>
            </a:endParaRPr>
          </a:p>
        </p:txBody>
      </p:sp>
      <p:sp>
        <p:nvSpPr>
          <p:cNvPr id="123" name="Google Shape;123;p22"/>
          <p:cNvSpPr txBox="1"/>
          <p:nvPr/>
        </p:nvSpPr>
        <p:spPr>
          <a:xfrm>
            <a:off x="210550" y="295800"/>
            <a:ext cx="8502300" cy="135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" sz="2400">
                <a:solidFill>
                  <a:srgbClr val="202124"/>
                </a:solidFill>
                <a:latin typeface="Calibri"/>
                <a:ea typeface="Calibri"/>
                <a:cs typeface="Calibri"/>
                <a:sym typeface="Calibri"/>
              </a:rPr>
              <a:t>7. Czego brakuje w ofercie edukacji zainteresowań i zajęć pozalekcyjnych - na co uczęszczałoby dziecko w szkole, gdyby było to oferowane?</a:t>
            </a:r>
            <a:endParaRPr sz="2400">
              <a:solidFill>
                <a:srgbClr val="20212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3"/>
          <p:cNvSpPr txBox="1"/>
          <p:nvPr/>
        </p:nvSpPr>
        <p:spPr>
          <a:xfrm>
            <a:off x="375975" y="496300"/>
            <a:ext cx="8487300" cy="394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l" sz="19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Podsumowując, oczywiste jest, że duża część rodziców: </a:t>
            </a:r>
            <a:endParaRPr b="1" sz="1900">
              <a:solidFill>
                <a:schemeClr val="dk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pl" sz="19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- wskazuje na potrzebę rozszerzenia oferty zajęć pozalekcyjnych: sportowych, muzycznych, klubów przedmiotowych, zajęć rozwijających talenty, zajęć z umiejętności miękkich, kreatywności, sposobów radzenia sobie ze stresem - chciałaby, aby edukacja była bardziej praktyczna niż teoretyczna,</a:t>
            </a:r>
            <a:endParaRPr sz="1900">
              <a:solidFill>
                <a:schemeClr val="dk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pl" sz="19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- uważa, że szkoła powinna pomagać uczniom w określeniu i przygotowaniu się do przyszłej kariery zawodowej poprzez programy, w których uczniowie mogą znaleźć swoją pasję i zobaczyć, co będzie dla nich najlepsze,</a:t>
            </a:r>
            <a:endParaRPr sz="1900">
              <a:solidFill>
                <a:schemeClr val="dk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lnSpc>
                <a:spcPct val="107916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pl" sz="19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- chce, aby szkoła stwarzała możliwość poznania różnych ścieżek kariery, pomagała zwiększyć świadomość dzieci na temat szerokiej gamy zawodów, zwracając uwagę uczniów na osoby wykonujące różne zawody.</a:t>
            </a:r>
            <a:endParaRPr sz="1900">
              <a:solidFill>
                <a:schemeClr val="dk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4"/>
          <p:cNvSpPr txBox="1"/>
          <p:nvPr>
            <p:ph type="title"/>
          </p:nvPr>
        </p:nvSpPr>
        <p:spPr>
          <a:xfrm>
            <a:off x="133350" y="1062800"/>
            <a:ext cx="8877300" cy="205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425450" lvl="0" marL="457200" rtl="0" algn="l">
              <a:spcBef>
                <a:spcPts val="0"/>
              </a:spcBef>
              <a:spcAft>
                <a:spcPts val="0"/>
              </a:spcAft>
              <a:buSzPts val="3100"/>
              <a:buAutoNum type="arabicPeriod"/>
            </a:pPr>
            <a:r>
              <a:rPr lang="pl" sz="3100"/>
              <a:t>Badanie przeprowadzono w grupie 87 rodziców uczniów w wieku 12-15 lat, których poproszono o udzielenie odpowiedzi na temat zainteresowań i zajęć pozalekcyjnych ich dzieci.</a:t>
            </a:r>
            <a:endParaRPr sz="31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4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/>
          </a:p>
        </p:txBody>
      </p:sp>
      <p:pic>
        <p:nvPicPr>
          <p:cNvPr descr="Wykres odpowiedzi z Formularzy. Tytuł pytania: 1.Prosimy o podanie wieku dziecka *.. Liczba odpowiedzi: 87 odpowiedzi." id="68" name="Google Shape;68;p14" title="1.Prosimy o podanie wieku dziecka *."/>
          <p:cNvPicPr preferRelativeResize="0"/>
          <p:nvPr/>
        </p:nvPicPr>
        <p:blipFill rotWithShape="1">
          <a:blip r:embed="rId3">
            <a:alphaModFix/>
          </a:blip>
          <a:srcRect b="3185" l="19298" r="30535" t="25221"/>
          <a:stretch/>
        </p:blipFill>
        <p:spPr>
          <a:xfrm>
            <a:off x="4572000" y="2361200"/>
            <a:ext cx="4214077" cy="25284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/>
          <p:nvPr>
            <p:ph type="title"/>
          </p:nvPr>
        </p:nvSpPr>
        <p:spPr>
          <a:xfrm>
            <a:off x="133350" y="761975"/>
            <a:ext cx="8877300" cy="205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" sz="3600"/>
              <a:t>2. Płeć uczniów:</a:t>
            </a:r>
            <a:endParaRPr sz="3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/>
          </a:p>
          <a:p>
            <a:pPr indent="-457200" lvl="0" marL="914400" rtl="0" algn="l">
              <a:spcBef>
                <a:spcPts val="0"/>
              </a:spcBef>
              <a:spcAft>
                <a:spcPts val="0"/>
              </a:spcAft>
              <a:buSzPts val="3600"/>
              <a:buChar char="-"/>
            </a:pPr>
            <a:r>
              <a:rPr lang="pl" sz="3600"/>
              <a:t>50,06% mężczyźni </a:t>
            </a:r>
            <a:endParaRPr sz="3600"/>
          </a:p>
          <a:p>
            <a:pPr indent="-457200" lvl="0" marL="914400" rtl="0" algn="l">
              <a:spcBef>
                <a:spcPts val="0"/>
              </a:spcBef>
              <a:spcAft>
                <a:spcPts val="0"/>
              </a:spcAft>
              <a:buSzPts val="3600"/>
              <a:buChar char="-"/>
            </a:pPr>
            <a:r>
              <a:rPr lang="pl" sz="3600"/>
              <a:t>49,4% kobiety</a:t>
            </a:r>
            <a:endParaRPr sz="3600"/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/>
          </a:p>
        </p:txBody>
      </p:sp>
      <p:pic>
        <p:nvPicPr>
          <p:cNvPr descr="Wykres odpowiedzi z Formularzy. Tytuł pytania: 2.Podaj płeć dziecka *.. Liczba odpowiedzi: 87 odpowiedzi." id="74" name="Google Shape;74;p15" title="2.Podaj płeć dziecka *."/>
          <p:cNvPicPr preferRelativeResize="0"/>
          <p:nvPr/>
        </p:nvPicPr>
        <p:blipFill rotWithShape="1">
          <a:blip r:embed="rId3">
            <a:alphaModFix/>
          </a:blip>
          <a:srcRect b="7571" l="15666" r="22236" t="17460"/>
          <a:stretch/>
        </p:blipFill>
        <p:spPr>
          <a:xfrm>
            <a:off x="4269525" y="2371225"/>
            <a:ext cx="4741125" cy="2406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blue logo with text&#10;&#10;Description automatically generated"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544450" y="190500"/>
            <a:ext cx="1162050" cy="1390650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p16"/>
          <p:cNvSpPr txBox="1"/>
          <p:nvPr/>
        </p:nvSpPr>
        <p:spPr>
          <a:xfrm>
            <a:off x="651725" y="310825"/>
            <a:ext cx="6722700" cy="8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34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Respondenci zostali poproszeni o udzielenie odpowiedzi na 7 pytań.</a:t>
            </a:r>
            <a:endParaRPr sz="3400">
              <a:solidFill>
                <a:schemeClr val="dk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81" name="Google Shape;81;p16"/>
          <p:cNvSpPr txBox="1"/>
          <p:nvPr/>
        </p:nvSpPr>
        <p:spPr>
          <a:xfrm>
            <a:off x="396050" y="2255925"/>
            <a:ext cx="8310300" cy="295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2000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Celem ankiety było poznanie stanu wiedzy, zainteresowań i potrzeb uczniów w dziedzinie STEM. Odpowiedzi pomogą udoskonalić ofertę edukacyjną szkoły, </a:t>
            </a:r>
            <a:r>
              <a:rPr lang="pl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l" sz="2000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jak również uzupełnić ofertę zajęć pozalekcyjnych. Odpowiedzi zostaną wykorzystane w formie podsumowania przy opracowywaniu strategii ekosystemu STEM w ra</a:t>
            </a:r>
            <a:r>
              <a:rPr lang="pl" sz="2000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m</a:t>
            </a:r>
            <a:r>
              <a:rPr lang="pl" sz="2000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ach projektu partnerstwa strategicznego ERASMUS+ KA2 "Diversifyingthe STEM Ecosystem".</a:t>
            </a:r>
            <a:endParaRPr sz="2000">
              <a:solidFill>
                <a:schemeClr val="lt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blue logo with text&#10;&#10;Description automatically generated" id="86" name="Google Shape;86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544450" y="190500"/>
            <a:ext cx="1162050" cy="1390650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7"/>
          <p:cNvSpPr txBox="1"/>
          <p:nvPr/>
        </p:nvSpPr>
        <p:spPr>
          <a:xfrm>
            <a:off x="606600" y="340900"/>
            <a:ext cx="6722700" cy="8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3.Czy przyszła kariera/dalsza edukacja Twojego dziecka może być związana z dziedziną STEM (nauki ścisłe, technologia, inżynieria, matematyka)?</a:t>
            </a:r>
            <a:endParaRPr sz="4000">
              <a:solidFill>
                <a:schemeClr val="dk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pic>
        <p:nvPicPr>
          <p:cNvPr descr="Wykres odpowiedzi z Formularzy. Tytuł pytania: 3.Czy przyszła kariera/dalsza edukacja Twojego dziecka może być związana z dziedziną STEM (nauka, technologia, inżynieria, matematyka)?. Liczba odpowiedzi: 87 odpowiedzi." id="88" name="Google Shape;88;p17" title="3.Czy przyszła kariera/dalsza edukacja Twojego dziecka może być związana z dziedziną STEM (nauka, technologia, inżynieria, matematyka)?"/>
          <p:cNvPicPr preferRelativeResize="0"/>
          <p:nvPr/>
        </p:nvPicPr>
        <p:blipFill rotWithShape="1">
          <a:blip r:embed="rId4">
            <a:alphaModFix/>
          </a:blip>
          <a:srcRect b="1938" l="14480" r="48493" t="22344"/>
          <a:stretch/>
        </p:blipFill>
        <p:spPr>
          <a:xfrm>
            <a:off x="6141125" y="2100500"/>
            <a:ext cx="2661898" cy="246645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7"/>
          <p:cNvSpPr txBox="1"/>
          <p:nvPr/>
        </p:nvSpPr>
        <p:spPr>
          <a:xfrm>
            <a:off x="606600" y="2311050"/>
            <a:ext cx="5489400" cy="239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" sz="2700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47,1% - Moje dziecko jeszcze nie zdecydowało </a:t>
            </a:r>
            <a:endParaRPr sz="2700">
              <a:solidFill>
                <a:schemeClr val="lt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" sz="2700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40,2% - Tak </a:t>
            </a:r>
            <a:endParaRPr sz="2700">
              <a:solidFill>
                <a:schemeClr val="lt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2700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12,6% - Nie</a:t>
            </a:r>
            <a:endParaRPr sz="2700">
              <a:solidFill>
                <a:schemeClr val="lt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700">
              <a:solidFill>
                <a:schemeClr val="lt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blue logo with text&#10;&#10;Description automatically generated" id="94" name="Google Shape;94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544450" y="190500"/>
            <a:ext cx="1162050" cy="139065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8"/>
          <p:cNvSpPr txBox="1"/>
          <p:nvPr/>
        </p:nvSpPr>
        <p:spPr>
          <a:xfrm>
            <a:off x="606600" y="340900"/>
            <a:ext cx="7053600" cy="8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4. Co może pomóc dziecku wybrać najbardziej odpowiedni zawód/ dalszą edukację? (będziemy wdzięczni za konkretny pomysł, który mógłby zostać wdrożony w szkole)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8"/>
          <p:cNvSpPr txBox="1"/>
          <p:nvPr/>
        </p:nvSpPr>
        <p:spPr>
          <a:xfrm>
            <a:off x="90300" y="1769700"/>
            <a:ext cx="8963400" cy="337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" sz="2000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Najpopularniejsze odpowiedzi można pogrupować w następujący sposób: </a:t>
            </a:r>
            <a:endParaRPr sz="2000">
              <a:solidFill>
                <a:schemeClr val="lt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" sz="1900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- testy ps</a:t>
            </a:r>
            <a:r>
              <a:rPr lang="pl" sz="1900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y</a:t>
            </a:r>
            <a:r>
              <a:rPr lang="pl" sz="1900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chologiczne, spotkania z przedstawicielami różnych zawodów, prezentacja profilu zawodów,</a:t>
            </a:r>
            <a:endParaRPr sz="1900">
              <a:solidFill>
                <a:schemeClr val="lt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" sz="1900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- dyskusje na temat różnych zawodów, zajęcia promocyjno-edukacyjne prowadzone w szkole,</a:t>
            </a:r>
            <a:endParaRPr sz="1900">
              <a:solidFill>
                <a:schemeClr val="lt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" sz="1900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- wizyty w różnych zakładach pracy,</a:t>
            </a:r>
            <a:endParaRPr sz="1900">
              <a:solidFill>
                <a:schemeClr val="lt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" sz="1900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- dodatkowe zajęcia uświadamiające dzieci na temat przyszłej kariery i dalszej edukacji,</a:t>
            </a:r>
            <a:endParaRPr sz="1900">
              <a:solidFill>
                <a:schemeClr val="lt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" sz="1900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- spotkania z doradcą zawodowym lub przeprowadzenie diagnoz/</a:t>
            </a:r>
            <a:r>
              <a:rPr lang="pl" sz="1900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kwestionariusza</a:t>
            </a:r>
            <a:r>
              <a:rPr lang="pl" sz="1900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 predyspozycji zawodowych.</a:t>
            </a:r>
            <a:endParaRPr sz="1700">
              <a:solidFill>
                <a:schemeClr val="lt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blue logo with text&#10;&#10;Description automatically generated" id="101" name="Google Shape;101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544450" y="190500"/>
            <a:ext cx="1162050" cy="1390650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19"/>
          <p:cNvSpPr txBox="1"/>
          <p:nvPr/>
        </p:nvSpPr>
        <p:spPr>
          <a:xfrm>
            <a:off x="606600" y="340900"/>
            <a:ext cx="7324200" cy="8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4. Co może pomóc dziecku wybrać najbardziej odpowiedni zawód/ dalszą edukację? (będziemy wdzięczni za konkretny pomysł, który mógłby zostać wdrożony w szkole)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7916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19"/>
          <p:cNvSpPr txBox="1"/>
          <p:nvPr/>
        </p:nvSpPr>
        <p:spPr>
          <a:xfrm>
            <a:off x="0" y="1581150"/>
            <a:ext cx="8963400" cy="324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9250" lvl="0" marL="457200" rtl="0" algn="l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900"/>
              <a:buFont typeface="Old Standard TT"/>
              <a:buChar char="-"/>
            </a:pPr>
            <a:r>
              <a:rPr lang="pl" sz="1900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dodatkowe zajęcia z matematyki, biologii, nauk ścisłych, informatyki, programowania, robotyki,</a:t>
            </a:r>
            <a:endParaRPr sz="1900">
              <a:solidFill>
                <a:schemeClr val="lt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Font typeface="Old Standard TT"/>
              <a:buChar char="-"/>
            </a:pPr>
            <a:r>
              <a:rPr lang="pl" sz="1900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warsztaty techniczne, zajęcia praktyczne z różnych dziedzin,</a:t>
            </a:r>
            <a:endParaRPr sz="1900">
              <a:solidFill>
                <a:schemeClr val="lt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Font typeface="Old Standard TT"/>
              <a:buChar char="-"/>
            </a:pPr>
            <a:r>
              <a:rPr lang="pl" sz="1900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zajęcia praktyczne w laboratorium, zajęcia praktyczne, eksperymenty naukowe,</a:t>
            </a:r>
            <a:endParaRPr sz="1900">
              <a:solidFill>
                <a:schemeClr val="lt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Font typeface="Old Standard TT"/>
              <a:buChar char="-"/>
            </a:pPr>
            <a:r>
              <a:rPr lang="pl" sz="1900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różnorodne zajęcia pozalekcyjne, niezwiązane z rozwijaniem zagadnień omawianych w programie, zajęcia takie jak klub fotograficzny, klub dyskusyjny itp. umożliwiające dziecku poznanie swoich mocnych i słabych stron,</a:t>
            </a:r>
            <a:endParaRPr sz="1900">
              <a:solidFill>
                <a:schemeClr val="lt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Font typeface="Old Standard TT"/>
              <a:buChar char="-"/>
            </a:pPr>
            <a:r>
              <a:rPr lang="pl" sz="1900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wymiany językowe.</a:t>
            </a:r>
            <a:endParaRPr sz="1900">
              <a:solidFill>
                <a:schemeClr val="lt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0"/>
          <p:cNvSpPr txBox="1"/>
          <p:nvPr>
            <p:ph type="ctrTitle"/>
          </p:nvPr>
        </p:nvSpPr>
        <p:spPr>
          <a:xfrm>
            <a:off x="391025" y="1920050"/>
            <a:ext cx="5855400" cy="3068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-36830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Char char="-"/>
            </a:pPr>
            <a:r>
              <a:rPr lang="pl" sz="2200">
                <a:solidFill>
                  <a:schemeClr val="lt1"/>
                </a:solidFill>
              </a:rPr>
              <a:t>Większość rodziców (ponad 70%) twierdzi, że chce, aby ich dziecko nauczyło się dodatkowych umiejętności, które będą przydatne w przyszłości,</a:t>
            </a:r>
            <a:endParaRPr sz="2200">
              <a:solidFill>
                <a:schemeClr val="lt1"/>
              </a:solidFill>
            </a:endParaRPr>
          </a:p>
          <a:p>
            <a:pPr indent="-36830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Char char="-"/>
            </a:pPr>
            <a:r>
              <a:rPr lang="pl" sz="2200">
                <a:solidFill>
                  <a:schemeClr val="lt1"/>
                </a:solidFill>
              </a:rPr>
              <a:t>prawie 20% chce regularnych zajęć pozalekcyjnych dla swojego dziecka,</a:t>
            </a:r>
            <a:endParaRPr sz="2200">
              <a:solidFill>
                <a:schemeClr val="lt1"/>
              </a:solidFill>
            </a:endParaRPr>
          </a:p>
          <a:p>
            <a:pPr indent="-36830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Char char="-"/>
            </a:pPr>
            <a:r>
              <a:rPr lang="pl" sz="2200">
                <a:solidFill>
                  <a:schemeClr val="lt1"/>
                </a:solidFill>
              </a:rPr>
              <a:t>tylko 8% stwierdziło, że ich dziecko realizuje pasję, hobby w domu.</a:t>
            </a:r>
            <a:endParaRPr sz="2200">
              <a:solidFill>
                <a:schemeClr val="lt1"/>
              </a:solidFill>
            </a:endParaRPr>
          </a:p>
        </p:txBody>
      </p:sp>
      <p:sp>
        <p:nvSpPr>
          <p:cNvPr id="109" name="Google Shape;109;p20"/>
          <p:cNvSpPr txBox="1"/>
          <p:nvPr/>
        </p:nvSpPr>
        <p:spPr>
          <a:xfrm>
            <a:off x="466200" y="345950"/>
            <a:ext cx="8211600" cy="88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pl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5. Czy masz wpływ na wybór </a:t>
            </a:r>
            <a:r>
              <a:rPr lang="pl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przez Twoje dziecko </a:t>
            </a:r>
            <a:r>
              <a:rPr lang="pl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zajęć pozalekcyjnych, klubów zainteresowań?</a:t>
            </a:r>
            <a:endParaRPr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Wykres odpowiedzi z Formularzy. Tytuł pytania: 5. Czy masz wpływ na wybór zajęć dodatkowych/ pozalekcyjnych przez Twoje dziecko?&#10;. Liczba odpowiedzi: 87 odpowiedzi." id="110" name="Google Shape;110;p20" title="5. Czy masz wpływ na wybór zajęć dodatkowych/ pozalekcyjnych przez Twoje dziecko?&#10;"/>
          <p:cNvPicPr preferRelativeResize="0"/>
          <p:nvPr/>
        </p:nvPicPr>
        <p:blipFill rotWithShape="1">
          <a:blip r:embed="rId3">
            <a:alphaModFix/>
          </a:blip>
          <a:srcRect b="0" l="18474" r="52632" t="22875"/>
          <a:stretch/>
        </p:blipFill>
        <p:spPr>
          <a:xfrm>
            <a:off x="6246375" y="1814750"/>
            <a:ext cx="2641951" cy="2964849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20"/>
          <p:cNvSpPr txBox="1"/>
          <p:nvPr/>
        </p:nvSpPr>
        <p:spPr>
          <a:xfrm>
            <a:off x="0" y="0"/>
            <a:ext cx="30000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7465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Calibri"/>
              <a:buChar char="-"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1"/>
          <p:cNvSpPr txBox="1"/>
          <p:nvPr>
            <p:ph type="ctrTitle"/>
          </p:nvPr>
        </p:nvSpPr>
        <p:spPr>
          <a:xfrm>
            <a:off x="57600" y="1684500"/>
            <a:ext cx="9028800" cy="3459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1900">
                <a:solidFill>
                  <a:schemeClr val="lt1"/>
                </a:solidFill>
              </a:rPr>
              <a:t>Rodzice wymieniali szeroki zakres odpowiedzi, </a:t>
            </a:r>
            <a:r>
              <a:rPr lang="pl" sz="1900">
                <a:solidFill>
                  <a:schemeClr val="lt1"/>
                </a:solidFill>
              </a:rPr>
              <a:t>wśród</a:t>
            </a:r>
            <a:r>
              <a:rPr lang="pl" sz="1900">
                <a:solidFill>
                  <a:schemeClr val="lt1"/>
                </a:solidFill>
              </a:rPr>
              <a:t> których wyróżnić należy: </a:t>
            </a:r>
            <a:endParaRPr sz="1900">
              <a:solidFill>
                <a:schemeClr val="lt1"/>
              </a:solidFill>
            </a:endParaRPr>
          </a:p>
          <a:p>
            <a:pPr indent="0" lvl="0" marL="457200" rtl="0" algn="l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1900">
                <a:solidFill>
                  <a:schemeClr val="lt1"/>
                </a:solidFill>
              </a:rPr>
              <a:t>- różne kluby sportowe, </a:t>
            </a:r>
            <a:endParaRPr sz="1900">
              <a:solidFill>
                <a:schemeClr val="lt1"/>
              </a:solidFill>
            </a:endParaRPr>
          </a:p>
          <a:p>
            <a:pPr indent="0" lvl="0" marL="457200" rtl="0" algn="l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1900">
                <a:solidFill>
                  <a:schemeClr val="lt1"/>
                </a:solidFill>
              </a:rPr>
              <a:t>- język obcy, </a:t>
            </a:r>
            <a:endParaRPr sz="1900">
              <a:solidFill>
                <a:schemeClr val="lt1"/>
              </a:solidFill>
            </a:endParaRPr>
          </a:p>
          <a:p>
            <a:pPr indent="0" lvl="0" marL="457200" rtl="0" algn="l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1900">
                <a:solidFill>
                  <a:schemeClr val="lt1"/>
                </a:solidFill>
              </a:rPr>
              <a:t>- matematyka, nauki ścisłe, biologia, robotyka, </a:t>
            </a:r>
            <a:endParaRPr sz="1900">
              <a:solidFill>
                <a:schemeClr val="lt1"/>
              </a:solidFill>
            </a:endParaRPr>
          </a:p>
          <a:p>
            <a:pPr indent="0" lvl="0" marL="457200" rtl="0" algn="l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1900">
                <a:solidFill>
                  <a:schemeClr val="lt1"/>
                </a:solidFill>
              </a:rPr>
              <a:t>- lekcje gry na instrumentach, lekcje śpiewu, plastyka, taniec, </a:t>
            </a:r>
            <a:endParaRPr sz="1900">
              <a:solidFill>
                <a:schemeClr val="lt1"/>
              </a:solidFill>
            </a:endParaRPr>
          </a:p>
          <a:p>
            <a:pPr indent="0" lvl="0" marL="457200" rtl="0" algn="l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1900">
                <a:solidFill>
                  <a:schemeClr val="lt1"/>
                </a:solidFill>
              </a:rPr>
              <a:t>- harcerstwo, </a:t>
            </a:r>
            <a:endParaRPr sz="1900">
              <a:solidFill>
                <a:schemeClr val="lt1"/>
              </a:solidFill>
            </a:endParaRPr>
          </a:p>
          <a:p>
            <a:pPr indent="0" lvl="0" marL="457200" rtl="0" algn="l">
              <a:lnSpc>
                <a:spcPct val="107916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1900">
                <a:solidFill>
                  <a:schemeClr val="lt1"/>
                </a:solidFill>
              </a:rPr>
              <a:t>- prawie 20% respondentów stwierdziło, że dziecko nie uczestniczy w żadnych zajęciach.</a:t>
            </a:r>
            <a:endParaRPr sz="1900">
              <a:solidFill>
                <a:schemeClr val="lt1"/>
              </a:solidFill>
            </a:endParaRPr>
          </a:p>
        </p:txBody>
      </p:sp>
      <p:sp>
        <p:nvSpPr>
          <p:cNvPr id="117" name="Google Shape;117;p21"/>
          <p:cNvSpPr txBox="1"/>
          <p:nvPr/>
        </p:nvSpPr>
        <p:spPr>
          <a:xfrm>
            <a:off x="210550" y="295800"/>
            <a:ext cx="7855500" cy="88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" sz="2200">
                <a:solidFill>
                  <a:srgbClr val="202124"/>
                </a:solidFill>
                <a:latin typeface="Calibri"/>
                <a:ea typeface="Calibri"/>
                <a:cs typeface="Calibri"/>
                <a:sym typeface="Calibri"/>
              </a:rPr>
              <a:t>6. W jakich kołach zainteresowań i zajęciach pozalekcyjnych uczestniczy Twoje dziecko?</a:t>
            </a:r>
            <a:endParaRPr sz="2500" u="sng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aperback">
  <a:themeElements>
    <a:clrScheme name="Paperback">
      <a:dk1>
        <a:srgbClr val="000000"/>
      </a:dk1>
      <a:lt1>
        <a:srgbClr val="FFFFFF"/>
      </a:lt1>
      <a:dk2>
        <a:srgbClr val="00695C"/>
      </a:dk2>
      <a:lt2>
        <a:srgbClr val="26A69A"/>
      </a:lt2>
      <a:accent1>
        <a:srgbClr val="FFFBF0"/>
      </a:accent1>
      <a:accent2>
        <a:srgbClr val="B7B7B7"/>
      </a:accent2>
      <a:accent3>
        <a:srgbClr val="FB8C00"/>
      </a:accent3>
      <a:accent4>
        <a:srgbClr val="80CBC4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